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256" r:id="rId2"/>
  </p:sldIdLst>
  <p:sldSz cx="25199975" cy="35999738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B Titr" pitchFamily="2" charset="-78"/>
      <p:bold r:id="rId7"/>
    </p:embeddedFont>
    <p:embeddedFont>
      <p:font typeface="B Nazanin" pitchFamily="2" charset="-78"/>
      <p:regular r:id="rId8"/>
      <p:bold r:id="rId9"/>
    </p:embeddedFont>
    <p:embeddedFont>
      <p:font typeface="IranNastaliq" pitchFamily="18" charset="0"/>
      <p:regular r:id="rId10"/>
    </p:embeddedFont>
  </p:embeddedFontLst>
  <p:defaultTextStyle>
    <a:defPPr>
      <a:defRPr lang="en-US"/>
    </a:defPPr>
    <a:lvl1pPr marL="0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1pPr>
    <a:lvl2pPr marL="1083699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2pPr>
    <a:lvl3pPr marL="2167395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3pPr>
    <a:lvl4pPr marL="3251091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4pPr>
    <a:lvl5pPr marL="4334790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5pPr>
    <a:lvl6pPr marL="5418489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6pPr>
    <a:lvl7pPr marL="6502183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7pPr>
    <a:lvl8pPr marL="7585882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8pPr>
    <a:lvl9pPr marL="8669580" algn="l" defTabSz="2167395" rtl="0" eaLnBrk="1" latinLnBrk="0" hangingPunct="1">
      <a:defRPr sz="42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B7A"/>
    <a:srgbClr val="3385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79" autoAdjust="0"/>
    <p:restoredTop sz="94660"/>
  </p:normalViewPr>
  <p:slideViewPr>
    <p:cSldViewPr snapToGrid="0">
      <p:cViewPr>
        <p:scale>
          <a:sx n="33" d="100"/>
          <a:sy n="33" d="100"/>
        </p:scale>
        <p:origin x="-1116" y="-78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145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10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7633" y="5550988"/>
            <a:ext cx="25199976" cy="19897948"/>
            <a:chOff x="87086" y="-9468"/>
            <a:chExt cx="7730971" cy="2670631"/>
          </a:xfrm>
        </p:grpSpPr>
        <p:grpSp>
          <p:nvGrpSpPr>
            <p:cNvPr id="54" name="Group 53"/>
            <p:cNvGrpSpPr/>
            <p:nvPr/>
          </p:nvGrpSpPr>
          <p:grpSpPr>
            <a:xfrm>
              <a:off x="87086" y="-9468"/>
              <a:ext cx="3761013" cy="2670631"/>
              <a:chOff x="87087" y="-18993"/>
              <a:chExt cx="2743200" cy="267063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87087" y="-18993"/>
                <a:ext cx="0" cy="267062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0"/>
                        <a:lumOff val="100000"/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39487" y="-18991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91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44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96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49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001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153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306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458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611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763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915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068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220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373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525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677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830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057044" y="-9468"/>
              <a:ext cx="3761013" cy="2670629"/>
              <a:chOff x="87087" y="-18993"/>
              <a:chExt cx="2743200" cy="2670629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87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39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1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4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96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49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1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53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06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458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611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763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915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682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2206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730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254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677887" y="-18993"/>
                <a:ext cx="0" cy="2670629"/>
              </a:xfrm>
              <a:prstGeom prst="line">
                <a:avLst/>
              </a:prstGeom>
              <a:ln w="317500">
                <a:gradFill>
                  <a:gsLst>
                    <a:gs pos="0">
                      <a:schemeClr val="accent1">
                        <a:lumMod val="0"/>
                        <a:lumOff val="100000"/>
                        <a:alpha val="1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830287" y="-18993"/>
                <a:ext cx="0" cy="267062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0"/>
                        <a:lumOff val="100000"/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0" y="-9468"/>
            <a:ext cx="25199975" cy="7286568"/>
            <a:chOff x="0" y="-9468"/>
            <a:chExt cx="10691813" cy="316632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0691813" cy="3156857"/>
              <a:chOff x="0" y="0"/>
              <a:chExt cx="10691813" cy="3156857"/>
            </a:xfrm>
          </p:grpSpPr>
          <p:sp>
            <p:nvSpPr>
              <p:cNvPr id="52" name="Rectangle 3"/>
              <p:cNvSpPr/>
              <p:nvPr/>
            </p:nvSpPr>
            <p:spPr>
              <a:xfrm>
                <a:off x="0" y="108857"/>
                <a:ext cx="10691813" cy="3048000"/>
              </a:xfrm>
              <a:custGeom>
                <a:avLst/>
                <a:gdLst>
                  <a:gd name="connsiteX0" fmla="*/ 0 w 10691813"/>
                  <a:gd name="connsiteY0" fmla="*/ 0 h 3530600"/>
                  <a:gd name="connsiteX1" fmla="*/ 10691813 w 10691813"/>
                  <a:gd name="connsiteY1" fmla="*/ 0 h 3530600"/>
                  <a:gd name="connsiteX2" fmla="*/ 10691813 w 10691813"/>
                  <a:gd name="connsiteY2" fmla="*/ 3530600 h 3530600"/>
                  <a:gd name="connsiteX3" fmla="*/ 0 w 10691813"/>
                  <a:gd name="connsiteY3" fmla="*/ 3530600 h 3530600"/>
                  <a:gd name="connsiteX4" fmla="*/ 0 w 10691813"/>
                  <a:gd name="connsiteY4" fmla="*/ 0 h 3530600"/>
                  <a:gd name="connsiteX0" fmla="*/ 0 w 10691813"/>
                  <a:gd name="connsiteY0" fmla="*/ 0 h 3530600"/>
                  <a:gd name="connsiteX1" fmla="*/ 10691813 w 10691813"/>
                  <a:gd name="connsiteY1" fmla="*/ 0 h 3530600"/>
                  <a:gd name="connsiteX2" fmla="*/ 10691813 w 10691813"/>
                  <a:gd name="connsiteY2" fmla="*/ 3530600 h 3530600"/>
                  <a:gd name="connsiteX3" fmla="*/ 5372100 w 10691813"/>
                  <a:gd name="connsiteY3" fmla="*/ 3517900 h 3530600"/>
                  <a:gd name="connsiteX4" fmla="*/ 0 w 10691813"/>
                  <a:gd name="connsiteY4" fmla="*/ 3530600 h 3530600"/>
                  <a:gd name="connsiteX5" fmla="*/ 0 w 10691813"/>
                  <a:gd name="connsiteY5" fmla="*/ 0 h 3530600"/>
                  <a:gd name="connsiteX0" fmla="*/ 0 w 10691813"/>
                  <a:gd name="connsiteY0" fmla="*/ 0 h 3797300"/>
                  <a:gd name="connsiteX1" fmla="*/ 10691813 w 10691813"/>
                  <a:gd name="connsiteY1" fmla="*/ 0 h 3797300"/>
                  <a:gd name="connsiteX2" fmla="*/ 10691813 w 10691813"/>
                  <a:gd name="connsiteY2" fmla="*/ 3530600 h 3797300"/>
                  <a:gd name="connsiteX3" fmla="*/ 5359400 w 10691813"/>
                  <a:gd name="connsiteY3" fmla="*/ 3797300 h 3797300"/>
                  <a:gd name="connsiteX4" fmla="*/ 0 w 10691813"/>
                  <a:gd name="connsiteY4" fmla="*/ 3530600 h 3797300"/>
                  <a:gd name="connsiteX5" fmla="*/ 0 w 10691813"/>
                  <a:gd name="connsiteY5" fmla="*/ 0 h 3797300"/>
                  <a:gd name="connsiteX0" fmla="*/ 0 w 10691813"/>
                  <a:gd name="connsiteY0" fmla="*/ 0 h 3804579"/>
                  <a:gd name="connsiteX1" fmla="*/ 10691813 w 10691813"/>
                  <a:gd name="connsiteY1" fmla="*/ 0 h 3804579"/>
                  <a:gd name="connsiteX2" fmla="*/ 10691813 w 10691813"/>
                  <a:gd name="connsiteY2" fmla="*/ 3530600 h 3804579"/>
                  <a:gd name="connsiteX3" fmla="*/ 5359400 w 10691813"/>
                  <a:gd name="connsiteY3" fmla="*/ 3797300 h 3804579"/>
                  <a:gd name="connsiteX4" fmla="*/ 0 w 10691813"/>
                  <a:gd name="connsiteY4" fmla="*/ 3530600 h 3804579"/>
                  <a:gd name="connsiteX5" fmla="*/ 0 w 10691813"/>
                  <a:gd name="connsiteY5" fmla="*/ 0 h 3804579"/>
                  <a:gd name="connsiteX0" fmla="*/ 0 w 10691813"/>
                  <a:gd name="connsiteY0" fmla="*/ 0 h 3797300"/>
                  <a:gd name="connsiteX1" fmla="*/ 10691813 w 10691813"/>
                  <a:gd name="connsiteY1" fmla="*/ 0 h 3797300"/>
                  <a:gd name="connsiteX2" fmla="*/ 10691813 w 10691813"/>
                  <a:gd name="connsiteY2" fmla="*/ 3530600 h 3797300"/>
                  <a:gd name="connsiteX3" fmla="*/ 5359400 w 10691813"/>
                  <a:gd name="connsiteY3" fmla="*/ 3797300 h 3797300"/>
                  <a:gd name="connsiteX4" fmla="*/ 0 w 10691813"/>
                  <a:gd name="connsiteY4" fmla="*/ 3530600 h 3797300"/>
                  <a:gd name="connsiteX5" fmla="*/ 0 w 10691813"/>
                  <a:gd name="connsiteY5" fmla="*/ 0 h 3797300"/>
                  <a:gd name="connsiteX0" fmla="*/ 0 w 10691813"/>
                  <a:gd name="connsiteY0" fmla="*/ 0 h 3859807"/>
                  <a:gd name="connsiteX1" fmla="*/ 10691813 w 10691813"/>
                  <a:gd name="connsiteY1" fmla="*/ 0 h 3859807"/>
                  <a:gd name="connsiteX2" fmla="*/ 10691813 w 10691813"/>
                  <a:gd name="connsiteY2" fmla="*/ 3530600 h 3859807"/>
                  <a:gd name="connsiteX3" fmla="*/ 5334000 w 10691813"/>
                  <a:gd name="connsiteY3" fmla="*/ 3859807 h 3859807"/>
                  <a:gd name="connsiteX4" fmla="*/ 0 w 10691813"/>
                  <a:gd name="connsiteY4" fmla="*/ 3530600 h 3859807"/>
                  <a:gd name="connsiteX5" fmla="*/ 0 w 10691813"/>
                  <a:gd name="connsiteY5" fmla="*/ 0 h 3859807"/>
                  <a:gd name="connsiteX0" fmla="*/ 0 w 10691813"/>
                  <a:gd name="connsiteY0" fmla="*/ 0 h 3859807"/>
                  <a:gd name="connsiteX1" fmla="*/ 10691813 w 10691813"/>
                  <a:gd name="connsiteY1" fmla="*/ 0 h 3859807"/>
                  <a:gd name="connsiteX2" fmla="*/ 10691813 w 10691813"/>
                  <a:gd name="connsiteY2" fmla="*/ 3530600 h 3859807"/>
                  <a:gd name="connsiteX3" fmla="*/ 5334000 w 10691813"/>
                  <a:gd name="connsiteY3" fmla="*/ 3859807 h 3859807"/>
                  <a:gd name="connsiteX4" fmla="*/ 0 w 10691813"/>
                  <a:gd name="connsiteY4" fmla="*/ 3530600 h 3859807"/>
                  <a:gd name="connsiteX5" fmla="*/ 0 w 10691813"/>
                  <a:gd name="connsiteY5" fmla="*/ 0 h 385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1813" h="3859807">
                    <a:moveTo>
                      <a:pt x="0" y="0"/>
                    </a:moveTo>
                    <a:lnTo>
                      <a:pt x="10691813" y="0"/>
                    </a:lnTo>
                    <a:lnTo>
                      <a:pt x="10691813" y="3530600"/>
                    </a:lnTo>
                    <a:cubicBezTo>
                      <a:pt x="8914342" y="3619500"/>
                      <a:pt x="8834967" y="3859807"/>
                      <a:pt x="5334000" y="3859807"/>
                    </a:cubicBezTo>
                    <a:cubicBezTo>
                      <a:pt x="1833033" y="3859807"/>
                      <a:pt x="1786467" y="3619500"/>
                      <a:pt x="0" y="3530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BB7A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59" dirty="0"/>
              </a:p>
            </p:txBody>
          </p:sp>
          <p:sp>
            <p:nvSpPr>
              <p:cNvPr id="53" name="Rectangle 3"/>
              <p:cNvSpPr/>
              <p:nvPr/>
            </p:nvSpPr>
            <p:spPr>
              <a:xfrm>
                <a:off x="0" y="0"/>
                <a:ext cx="10691813" cy="3048000"/>
              </a:xfrm>
              <a:custGeom>
                <a:avLst/>
                <a:gdLst>
                  <a:gd name="connsiteX0" fmla="*/ 0 w 10691813"/>
                  <a:gd name="connsiteY0" fmla="*/ 0 h 3530600"/>
                  <a:gd name="connsiteX1" fmla="*/ 10691813 w 10691813"/>
                  <a:gd name="connsiteY1" fmla="*/ 0 h 3530600"/>
                  <a:gd name="connsiteX2" fmla="*/ 10691813 w 10691813"/>
                  <a:gd name="connsiteY2" fmla="*/ 3530600 h 3530600"/>
                  <a:gd name="connsiteX3" fmla="*/ 0 w 10691813"/>
                  <a:gd name="connsiteY3" fmla="*/ 3530600 h 3530600"/>
                  <a:gd name="connsiteX4" fmla="*/ 0 w 10691813"/>
                  <a:gd name="connsiteY4" fmla="*/ 0 h 3530600"/>
                  <a:gd name="connsiteX0" fmla="*/ 0 w 10691813"/>
                  <a:gd name="connsiteY0" fmla="*/ 0 h 3530600"/>
                  <a:gd name="connsiteX1" fmla="*/ 10691813 w 10691813"/>
                  <a:gd name="connsiteY1" fmla="*/ 0 h 3530600"/>
                  <a:gd name="connsiteX2" fmla="*/ 10691813 w 10691813"/>
                  <a:gd name="connsiteY2" fmla="*/ 3530600 h 3530600"/>
                  <a:gd name="connsiteX3" fmla="*/ 5372100 w 10691813"/>
                  <a:gd name="connsiteY3" fmla="*/ 3517900 h 3530600"/>
                  <a:gd name="connsiteX4" fmla="*/ 0 w 10691813"/>
                  <a:gd name="connsiteY4" fmla="*/ 3530600 h 3530600"/>
                  <a:gd name="connsiteX5" fmla="*/ 0 w 10691813"/>
                  <a:gd name="connsiteY5" fmla="*/ 0 h 3530600"/>
                  <a:gd name="connsiteX0" fmla="*/ 0 w 10691813"/>
                  <a:gd name="connsiteY0" fmla="*/ 0 h 3797300"/>
                  <a:gd name="connsiteX1" fmla="*/ 10691813 w 10691813"/>
                  <a:gd name="connsiteY1" fmla="*/ 0 h 3797300"/>
                  <a:gd name="connsiteX2" fmla="*/ 10691813 w 10691813"/>
                  <a:gd name="connsiteY2" fmla="*/ 3530600 h 3797300"/>
                  <a:gd name="connsiteX3" fmla="*/ 5359400 w 10691813"/>
                  <a:gd name="connsiteY3" fmla="*/ 3797300 h 3797300"/>
                  <a:gd name="connsiteX4" fmla="*/ 0 w 10691813"/>
                  <a:gd name="connsiteY4" fmla="*/ 3530600 h 3797300"/>
                  <a:gd name="connsiteX5" fmla="*/ 0 w 10691813"/>
                  <a:gd name="connsiteY5" fmla="*/ 0 h 3797300"/>
                  <a:gd name="connsiteX0" fmla="*/ 0 w 10691813"/>
                  <a:gd name="connsiteY0" fmla="*/ 0 h 3804579"/>
                  <a:gd name="connsiteX1" fmla="*/ 10691813 w 10691813"/>
                  <a:gd name="connsiteY1" fmla="*/ 0 h 3804579"/>
                  <a:gd name="connsiteX2" fmla="*/ 10691813 w 10691813"/>
                  <a:gd name="connsiteY2" fmla="*/ 3530600 h 3804579"/>
                  <a:gd name="connsiteX3" fmla="*/ 5359400 w 10691813"/>
                  <a:gd name="connsiteY3" fmla="*/ 3797300 h 3804579"/>
                  <a:gd name="connsiteX4" fmla="*/ 0 w 10691813"/>
                  <a:gd name="connsiteY4" fmla="*/ 3530600 h 3804579"/>
                  <a:gd name="connsiteX5" fmla="*/ 0 w 10691813"/>
                  <a:gd name="connsiteY5" fmla="*/ 0 h 3804579"/>
                  <a:gd name="connsiteX0" fmla="*/ 0 w 10691813"/>
                  <a:gd name="connsiteY0" fmla="*/ 0 h 3797300"/>
                  <a:gd name="connsiteX1" fmla="*/ 10691813 w 10691813"/>
                  <a:gd name="connsiteY1" fmla="*/ 0 h 3797300"/>
                  <a:gd name="connsiteX2" fmla="*/ 10691813 w 10691813"/>
                  <a:gd name="connsiteY2" fmla="*/ 3530600 h 3797300"/>
                  <a:gd name="connsiteX3" fmla="*/ 5359400 w 10691813"/>
                  <a:gd name="connsiteY3" fmla="*/ 3797300 h 3797300"/>
                  <a:gd name="connsiteX4" fmla="*/ 0 w 10691813"/>
                  <a:gd name="connsiteY4" fmla="*/ 3530600 h 3797300"/>
                  <a:gd name="connsiteX5" fmla="*/ 0 w 10691813"/>
                  <a:gd name="connsiteY5" fmla="*/ 0 h 3797300"/>
                  <a:gd name="connsiteX0" fmla="*/ 0 w 10691813"/>
                  <a:gd name="connsiteY0" fmla="*/ 0 h 3859807"/>
                  <a:gd name="connsiteX1" fmla="*/ 10691813 w 10691813"/>
                  <a:gd name="connsiteY1" fmla="*/ 0 h 3859807"/>
                  <a:gd name="connsiteX2" fmla="*/ 10691813 w 10691813"/>
                  <a:gd name="connsiteY2" fmla="*/ 3530600 h 3859807"/>
                  <a:gd name="connsiteX3" fmla="*/ 5334000 w 10691813"/>
                  <a:gd name="connsiteY3" fmla="*/ 3859807 h 3859807"/>
                  <a:gd name="connsiteX4" fmla="*/ 0 w 10691813"/>
                  <a:gd name="connsiteY4" fmla="*/ 3530600 h 3859807"/>
                  <a:gd name="connsiteX5" fmla="*/ 0 w 10691813"/>
                  <a:gd name="connsiteY5" fmla="*/ 0 h 3859807"/>
                  <a:gd name="connsiteX0" fmla="*/ 0 w 10691813"/>
                  <a:gd name="connsiteY0" fmla="*/ 0 h 3859807"/>
                  <a:gd name="connsiteX1" fmla="*/ 10691813 w 10691813"/>
                  <a:gd name="connsiteY1" fmla="*/ 0 h 3859807"/>
                  <a:gd name="connsiteX2" fmla="*/ 10691813 w 10691813"/>
                  <a:gd name="connsiteY2" fmla="*/ 3530600 h 3859807"/>
                  <a:gd name="connsiteX3" fmla="*/ 5334000 w 10691813"/>
                  <a:gd name="connsiteY3" fmla="*/ 3859807 h 3859807"/>
                  <a:gd name="connsiteX4" fmla="*/ 0 w 10691813"/>
                  <a:gd name="connsiteY4" fmla="*/ 3530600 h 3859807"/>
                  <a:gd name="connsiteX5" fmla="*/ 0 w 10691813"/>
                  <a:gd name="connsiteY5" fmla="*/ 0 h 385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1813" h="3859807">
                    <a:moveTo>
                      <a:pt x="0" y="0"/>
                    </a:moveTo>
                    <a:lnTo>
                      <a:pt x="10691813" y="0"/>
                    </a:lnTo>
                    <a:lnTo>
                      <a:pt x="10691813" y="3530600"/>
                    </a:lnTo>
                    <a:cubicBezTo>
                      <a:pt x="8914342" y="3619500"/>
                      <a:pt x="8834967" y="3859807"/>
                      <a:pt x="5334000" y="3859807"/>
                    </a:cubicBezTo>
                    <a:cubicBezTo>
                      <a:pt x="1833033" y="3859807"/>
                      <a:pt x="1786467" y="3619500"/>
                      <a:pt x="0" y="3530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5657" dirty="0">
                  <a:cs typeface="B Titr" panose="00000700000000000000" pitchFamily="2" charset="-78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0" y="-9468"/>
              <a:ext cx="10691813" cy="2670629"/>
              <a:chOff x="87086" y="-9468"/>
              <a:chExt cx="7730971" cy="267062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086" y="-9468"/>
                <a:ext cx="3761013" cy="2670629"/>
                <a:chOff x="87087" y="-18993"/>
                <a:chExt cx="2743200" cy="2670629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7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39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91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44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96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49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001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153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306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458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11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763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915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068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220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373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525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77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830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057044" y="-9468"/>
                <a:ext cx="3761013" cy="2670629"/>
                <a:chOff x="87087" y="-18993"/>
                <a:chExt cx="2743200" cy="2670629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87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39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91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44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96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49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001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53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306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58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11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763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915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068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206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3730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254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6778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830287" y="-18993"/>
                  <a:ext cx="0" cy="2670629"/>
                </a:xfrm>
                <a:prstGeom prst="line">
                  <a:avLst/>
                </a:prstGeom>
                <a:ln w="3175">
                  <a:gradFill>
                    <a:gsLst>
                      <a:gs pos="0">
                        <a:schemeClr val="accent1">
                          <a:lumMod val="0"/>
                          <a:lumOff val="100000"/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3489" y="1172590"/>
            <a:ext cx="3401952" cy="3436732"/>
          </a:xfrm>
          <a:prstGeom prst="rect">
            <a:avLst/>
          </a:prstGeom>
        </p:spPr>
      </p:pic>
      <p:sp>
        <p:nvSpPr>
          <p:cNvPr id="95" name="TextBox 94"/>
          <p:cNvSpPr txBox="1"/>
          <p:nvPr userDrawn="1"/>
        </p:nvSpPr>
        <p:spPr>
          <a:xfrm>
            <a:off x="11153923" y="725378"/>
            <a:ext cx="2892137" cy="125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7542" dirty="0" smtClean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خلیج فارس</a:t>
            </a:r>
            <a:endParaRPr lang="en-US" sz="7542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4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9775345" y="2953113"/>
            <a:ext cx="5649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cs typeface="B Titr" panose="00000700000000000000" pitchFamily="2" charset="-78"/>
              </a:rPr>
              <a:t>عنوان طرح (بی تیتر 48)</a:t>
            </a:r>
            <a:endParaRPr lang="en-US" sz="4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156058" y="4415828"/>
            <a:ext cx="4887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cs typeface="B Nazanin" panose="00000400000000000000" pitchFamily="2" charset="-78"/>
              </a:rPr>
              <a:t>مجری طرح (بی نازنین 44)</a:t>
            </a:r>
            <a:endParaRPr 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0" name="TextBox 23"/>
          <p:cNvSpPr txBox="1">
            <a:spLocks noChangeArrowheads="1"/>
          </p:cNvSpPr>
          <p:nvPr/>
        </p:nvSpPr>
        <p:spPr bwMode="auto">
          <a:xfrm>
            <a:off x="13065125" y="8553451"/>
            <a:ext cx="11160125" cy="284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اولین تیتر ستون اول: آماده سازی پوستر 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(بی تیتر</a:t>
            </a:r>
            <a:r>
              <a:rPr lang="fa-IR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40)</a:t>
            </a:r>
          </a:p>
          <a:p>
            <a:pPr algn="just" rtl="1" eaLnBrk="1" hangingPunct="1"/>
            <a:endParaRPr lang="fa-IR" alt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 متن فارسی با </a:t>
            </a:r>
            <a:r>
              <a:rPr lang="fa-IR" altLang="en-US" sz="4000" dirty="0">
                <a:cs typeface="B Nazanin" panose="00000400000000000000" pitchFamily="2" charset="-78"/>
              </a:rPr>
              <a:t>فونت </a:t>
            </a:r>
            <a:r>
              <a:rPr lang="en-US" altLang="en-US" sz="3800" dirty="0">
                <a:latin typeface="Times New Roman" pitchFamily="18" charset="0"/>
                <a:cs typeface="Times New Roman" pitchFamily="18" charset="0"/>
              </a:rPr>
              <a:t>B Nazanin</a:t>
            </a:r>
            <a:r>
              <a:rPr lang="fa-IR" altLang="en-US" sz="3800" dirty="0">
                <a:cs typeface="+mj-cs"/>
              </a:rPr>
              <a:t> </a:t>
            </a:r>
            <a:r>
              <a:rPr lang="fa-IR" altLang="en-US" sz="4000" dirty="0">
                <a:cs typeface="B Nazanin" panose="00000400000000000000" pitchFamily="2" charset="-78"/>
              </a:rPr>
              <a:t>در اندازه 40 تدوین گردد. </a:t>
            </a:r>
            <a:r>
              <a:rPr lang="fa-IR" altLang="en-US" sz="4000" dirty="0" smtClean="0">
                <a:cs typeface="B Nazanin" panose="00000400000000000000" pitchFamily="2" charset="-78"/>
              </a:rPr>
              <a:t> سرتیتر فارسی بولد باشد.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متن انگلیسی با فونت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US" altLang="en-US" sz="4000" dirty="0" smtClean="0">
                <a:cs typeface="+mj-cs"/>
              </a:rPr>
              <a:t>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en-US" sz="4000" dirty="0" smtClean="0">
                <a:cs typeface="+mj-cs"/>
              </a:rPr>
              <a:t>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en-US" sz="4000" dirty="0" smtClean="0">
                <a:cs typeface="+mj-cs"/>
              </a:rPr>
              <a:t> </a:t>
            </a:r>
            <a:r>
              <a:rPr lang="fa-IR" altLang="en-US" sz="4000" dirty="0" smtClean="0">
                <a:cs typeface="+mj-cs"/>
              </a:rPr>
              <a:t> </a:t>
            </a:r>
            <a:r>
              <a:rPr lang="fa-IR" altLang="en-US" sz="4000" dirty="0" smtClean="0">
                <a:cs typeface="B Nazanin" panose="00000400000000000000" pitchFamily="2" charset="-78"/>
              </a:rPr>
              <a:t>در اندازه 38 تدوین گردد. سرتیتر انگلیسی بولد باشد.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 </a:t>
            </a:r>
            <a:r>
              <a:rPr lang="fa-IR" altLang="en-US" sz="4000" dirty="0">
                <a:cs typeface="B Nazanin" panose="00000400000000000000" pitchFamily="2" charset="-78"/>
              </a:rPr>
              <a:t>از بخش های مختلف همراه با </a:t>
            </a:r>
            <a:r>
              <a:rPr lang="fa-IR" altLang="en-US" sz="4000" dirty="0" smtClean="0">
                <a:cs typeface="B Nazanin" panose="00000400000000000000" pitchFamily="2" charset="-78"/>
              </a:rPr>
              <a:t>اشکال </a:t>
            </a:r>
            <a:r>
              <a:rPr lang="fa-IR" altLang="en-US" sz="4000" dirty="0">
                <a:cs typeface="B Nazanin" panose="00000400000000000000" pitchFamily="2" charset="-78"/>
              </a:rPr>
              <a:t>و نمودارهای مرتبط با طرح می توان در تدوین پوستر استفاده گردد. </a:t>
            </a:r>
            <a:endParaRPr lang="fa-IR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پوستر </a:t>
            </a:r>
            <a:r>
              <a:rPr lang="fa-IR" altLang="en-US" sz="4000" dirty="0">
                <a:cs typeface="B Nazanin" panose="00000400000000000000" pitchFamily="2" charset="-78"/>
              </a:rPr>
              <a:t>مورد نظر می بایست در ابعاد  100 (ارتفاع) در 70 (عرض) سانتیمتر</a:t>
            </a:r>
            <a:r>
              <a:rPr lang="en-US" altLang="en-US" sz="4000" dirty="0">
                <a:cs typeface="B Nazanin" panose="00000400000000000000" pitchFamily="2" charset="-78"/>
              </a:rPr>
              <a:t> </a:t>
            </a:r>
            <a:r>
              <a:rPr lang="fa-IR" altLang="en-US" sz="4000" dirty="0">
                <a:cs typeface="B Nazanin" panose="00000400000000000000" pitchFamily="2" charset="-78"/>
              </a:rPr>
              <a:t> تهیه گردد. </a:t>
            </a:r>
            <a:endParaRPr lang="fa-IR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پوستر </a:t>
            </a:r>
            <a:r>
              <a:rPr lang="fa-IR" altLang="en-US" sz="4000" dirty="0">
                <a:cs typeface="B Nazanin" panose="00000400000000000000" pitchFamily="2" charset="-78"/>
              </a:rPr>
              <a:t>باید </a:t>
            </a:r>
            <a:r>
              <a:rPr lang="fa-IR" altLang="en-US" sz="4000" dirty="0" smtClean="0">
                <a:cs typeface="B Nazanin" panose="00000400000000000000" pitchFamily="2" charset="-78"/>
              </a:rPr>
              <a:t>به گونه‌ای </a:t>
            </a:r>
            <a:r>
              <a:rPr lang="fa-IR" altLang="en-US" sz="4000" dirty="0">
                <a:cs typeface="B Nazanin" panose="00000400000000000000" pitchFamily="2" charset="-78"/>
              </a:rPr>
              <a:t>آماده گردد </a:t>
            </a:r>
            <a:r>
              <a:rPr lang="fa-IR" altLang="en-US" sz="4000" dirty="0" smtClean="0">
                <a:cs typeface="B Nazanin" panose="00000400000000000000" pitchFamily="2" charset="-78"/>
              </a:rPr>
              <a:t>که </a:t>
            </a:r>
            <a:r>
              <a:rPr lang="fa-IR" altLang="en-US" sz="4000" dirty="0">
                <a:cs typeface="B Nazanin" panose="00000400000000000000" pitchFamily="2" charset="-78"/>
              </a:rPr>
              <a:t>محتوی آن از فاصله </a:t>
            </a:r>
            <a:r>
              <a:rPr lang="fa-IR" altLang="en-US" sz="4000" dirty="0" smtClean="0">
                <a:cs typeface="B Nazanin" panose="00000400000000000000" pitchFamily="2" charset="-78"/>
              </a:rPr>
              <a:t>یک </a:t>
            </a:r>
            <a:r>
              <a:rPr lang="fa-IR" altLang="en-US" sz="4000" dirty="0">
                <a:cs typeface="B Nazanin" panose="00000400000000000000" pitchFamily="2" charset="-78"/>
              </a:rPr>
              <a:t>متری به وضوح دیده شود.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>
                <a:cs typeface="B Nazanin" panose="00000400000000000000" pitchFamily="2" charset="-78"/>
              </a:rPr>
              <a:t>در تهیه پوستر از نوشتن مطالب زیاد خودداری و سعی در استفاده از نمایش های </a:t>
            </a:r>
            <a:r>
              <a:rPr lang="fa-IR" altLang="en-US" sz="4000" dirty="0" smtClean="0">
                <a:cs typeface="B Nazanin" panose="00000400000000000000" pitchFamily="2" charset="-78"/>
              </a:rPr>
              <a:t>گرافیکی</a:t>
            </a:r>
            <a:r>
              <a:rPr lang="fa-IR" altLang="en-US" sz="4000" dirty="0">
                <a:cs typeface="B Nazanin" panose="00000400000000000000" pitchFamily="2" charset="-78"/>
              </a:rPr>
              <a:t>، جدول و </a:t>
            </a:r>
            <a:r>
              <a:rPr lang="fa-IR" altLang="en-US" sz="4000" dirty="0" smtClean="0">
                <a:cs typeface="B Nazanin" panose="00000400000000000000" pitchFamily="2" charset="-78"/>
              </a:rPr>
              <a:t>عکس </a:t>
            </a:r>
            <a:r>
              <a:rPr lang="fa-IR" altLang="en-US" sz="4000" dirty="0">
                <a:cs typeface="B Nazanin" panose="00000400000000000000" pitchFamily="2" charset="-78"/>
              </a:rPr>
              <a:t>باشد.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شکل‌ها </a:t>
            </a:r>
            <a:r>
              <a:rPr lang="fa-IR" altLang="en-US" sz="4000" dirty="0">
                <a:cs typeface="B Nazanin" panose="00000400000000000000" pitchFamily="2" charset="-78"/>
              </a:rPr>
              <a:t>همانند متن اصلی </a:t>
            </a:r>
            <a:r>
              <a:rPr lang="fa-IR" altLang="en-US" sz="4000" dirty="0" smtClean="0">
                <a:cs typeface="B Nazanin" panose="00000400000000000000" pitchFamily="2" charset="-78"/>
              </a:rPr>
              <a:t>می‌بایست </a:t>
            </a:r>
            <a:r>
              <a:rPr lang="fa-IR" altLang="en-US" sz="4000" dirty="0">
                <a:cs typeface="B Nazanin" panose="00000400000000000000" pitchFamily="2" charset="-78"/>
              </a:rPr>
              <a:t>در داخل </a:t>
            </a:r>
            <a:r>
              <a:rPr lang="fa-IR" altLang="en-US" sz="4000" dirty="0" smtClean="0">
                <a:cs typeface="B Nazanin" panose="00000400000000000000" pitchFamily="2" charset="-78"/>
              </a:rPr>
              <a:t>کادر </a:t>
            </a:r>
            <a:r>
              <a:rPr lang="fa-IR" altLang="en-US" sz="4000" dirty="0">
                <a:cs typeface="B Nazanin" panose="00000400000000000000" pitchFamily="2" charset="-78"/>
              </a:rPr>
              <a:t>مشخص شده جا داده شوند، بعلاوه اعداد، حروف و علائم آنها </a:t>
            </a:r>
            <a:r>
              <a:rPr lang="fa-IR" altLang="en-US" sz="4000" dirty="0" smtClean="0">
                <a:cs typeface="B Nazanin" panose="00000400000000000000" pitchFamily="2" charset="-78"/>
              </a:rPr>
              <a:t>باید </a:t>
            </a:r>
            <a:r>
              <a:rPr lang="fa-IR" altLang="en-US" sz="4000" dirty="0">
                <a:cs typeface="B Nazanin" panose="00000400000000000000" pitchFamily="2" charset="-78"/>
              </a:rPr>
              <a:t>خوانا و قابل </a:t>
            </a:r>
            <a:r>
              <a:rPr lang="fa-IR" altLang="en-US" sz="4000" dirty="0" smtClean="0">
                <a:cs typeface="B Nazanin" panose="00000400000000000000" pitchFamily="2" charset="-78"/>
              </a:rPr>
              <a:t>رؤیت </a:t>
            </a:r>
            <a:r>
              <a:rPr lang="fa-IR" altLang="en-US" sz="4000" dirty="0">
                <a:cs typeface="B Nazanin" panose="00000400000000000000" pitchFamily="2" charset="-78"/>
              </a:rPr>
              <a:t>باشند. </a:t>
            </a:r>
            <a:endParaRPr lang="fa-IR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کلیه شکل‌ها </a:t>
            </a:r>
            <a:r>
              <a:rPr lang="fa-IR" altLang="en-US" sz="4000" dirty="0">
                <a:cs typeface="B Nazanin" panose="00000400000000000000" pitchFamily="2" charset="-78"/>
              </a:rPr>
              <a:t>و جدول‌ها در </a:t>
            </a:r>
            <a:r>
              <a:rPr lang="fa-IR" altLang="en-US" sz="4000" dirty="0" smtClean="0">
                <a:cs typeface="B Nazanin" panose="00000400000000000000" pitchFamily="2" charset="-78"/>
              </a:rPr>
              <a:t>اولین مکان </a:t>
            </a:r>
            <a:r>
              <a:rPr lang="fa-IR" altLang="en-US" sz="4000" dirty="0">
                <a:cs typeface="B Nazanin" panose="00000400000000000000" pitchFamily="2" charset="-78"/>
              </a:rPr>
              <a:t>مناسب بعد از رجوع به آنها آورده شوند. </a:t>
            </a:r>
            <a:endParaRPr lang="en-US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تمامی </a:t>
            </a:r>
            <a:r>
              <a:rPr lang="fa-IR" altLang="en-US" sz="4000" dirty="0">
                <a:cs typeface="B Nazanin" panose="00000400000000000000" pitchFamily="2" charset="-78"/>
              </a:rPr>
              <a:t>جدول‌ها و </a:t>
            </a:r>
            <a:r>
              <a:rPr lang="fa-IR" altLang="en-US" sz="4000" dirty="0" smtClean="0">
                <a:cs typeface="B Nazanin" panose="00000400000000000000" pitchFamily="2" charset="-78"/>
              </a:rPr>
              <a:t>شکل‌ها باید به ترتیب </a:t>
            </a:r>
            <a:r>
              <a:rPr lang="fa-IR" altLang="en-US" sz="4000" dirty="0">
                <a:cs typeface="B Nazanin" panose="00000400000000000000" pitchFamily="2" charset="-78"/>
              </a:rPr>
              <a:t>با عدد شماره گذاری شوند</a:t>
            </a:r>
            <a:r>
              <a:rPr lang="fa-IR" altLang="en-US" sz="4000" dirty="0" smtClean="0">
                <a:cs typeface="B Nazanin" panose="00000400000000000000" pitchFamily="2" charset="-78"/>
              </a:rPr>
              <a:t>.</a:t>
            </a:r>
            <a:endParaRPr lang="en-US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شکل‌ها باید زیرنویس </a:t>
            </a:r>
            <a:r>
              <a:rPr lang="fa-IR" altLang="en-US" sz="4000" dirty="0">
                <a:cs typeface="B Nazanin" panose="00000400000000000000" pitchFamily="2" charset="-78"/>
              </a:rPr>
              <a:t>و جدول‌ها </a:t>
            </a:r>
            <a:r>
              <a:rPr lang="fa-IR" altLang="en-US" sz="4000" dirty="0" smtClean="0">
                <a:cs typeface="B Nazanin" panose="00000400000000000000" pitchFamily="2" charset="-78"/>
              </a:rPr>
              <a:t>بالانویس </a:t>
            </a:r>
            <a:r>
              <a:rPr lang="fa-IR" altLang="en-US" sz="4000" dirty="0">
                <a:cs typeface="B Nazanin" panose="00000400000000000000" pitchFamily="2" charset="-78"/>
              </a:rPr>
              <a:t>داشته باشند. لازم به </a:t>
            </a:r>
            <a:r>
              <a:rPr lang="fa-IR" altLang="en-US" sz="4000" dirty="0" smtClean="0">
                <a:cs typeface="B Nazanin" panose="00000400000000000000" pitchFamily="2" charset="-78"/>
              </a:rPr>
              <a:t>ذکر </a:t>
            </a:r>
            <a:r>
              <a:rPr lang="fa-IR" altLang="en-US" sz="4000" dirty="0">
                <a:cs typeface="B Nazanin" panose="00000400000000000000" pitchFamily="2" charset="-78"/>
              </a:rPr>
              <a:t>است </a:t>
            </a:r>
            <a:r>
              <a:rPr lang="fa-IR" altLang="en-US" sz="4000" dirty="0" smtClean="0">
                <a:cs typeface="B Nazanin" panose="00000400000000000000" pitchFamily="2" charset="-78"/>
              </a:rPr>
              <a:t>که </a:t>
            </a:r>
            <a:r>
              <a:rPr lang="fa-IR" altLang="en-US" sz="4000" dirty="0">
                <a:cs typeface="B Nazanin" panose="00000400000000000000" pitchFamily="2" charset="-78"/>
              </a:rPr>
              <a:t>از آوردن </a:t>
            </a:r>
            <a:r>
              <a:rPr lang="fa-IR" altLang="en-US" sz="4000" dirty="0" smtClean="0">
                <a:cs typeface="B Nazanin" panose="00000400000000000000" pitchFamily="2" charset="-78"/>
              </a:rPr>
              <a:t>شکل </a:t>
            </a:r>
            <a:r>
              <a:rPr lang="fa-IR" altLang="en-US" sz="4000" dirty="0">
                <a:cs typeface="B Nazanin" panose="00000400000000000000" pitchFamily="2" charset="-78"/>
              </a:rPr>
              <a:t>ها و جدول های اضافی خودداری شود</a:t>
            </a:r>
            <a:r>
              <a:rPr lang="fa-IR" altLang="en-US" sz="4000" dirty="0" smtClean="0">
                <a:cs typeface="B Nazanin" panose="00000400000000000000" pitchFamily="2" charset="-78"/>
              </a:rPr>
              <a:t>.</a:t>
            </a:r>
            <a:endParaRPr lang="en-US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 از فونت فارسی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000" dirty="0" smtClean="0">
                <a:cs typeface="B Nazanin" panose="00000400000000000000" pitchFamily="2" charset="-78"/>
              </a:rPr>
              <a:t> </a:t>
            </a:r>
            <a:r>
              <a:rPr lang="en-US" altLang="en-US" sz="3800" dirty="0" err="1" smtClean="0">
                <a:latin typeface="Times New Roman" pitchFamily="18" charset="0"/>
                <a:cs typeface="Times New Roman" pitchFamily="18" charset="0"/>
              </a:rPr>
              <a:t>Nazanin</a:t>
            </a:r>
            <a:r>
              <a:rPr lang="fa-IR" altLang="en-US" sz="4000" dirty="0" smtClean="0">
                <a:cs typeface="B Nazanin" panose="00000400000000000000" pitchFamily="2" charset="-78"/>
              </a:rPr>
              <a:t> با اندازه 35 و فونت انگلیسی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US" altLang="en-US" sz="4000" dirty="0" smtClean="0">
                <a:cs typeface="B Nazanin" panose="00000400000000000000" pitchFamily="2" charset="-78"/>
              </a:rPr>
              <a:t>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en-US" sz="4000" dirty="0" smtClean="0">
                <a:cs typeface="B Nazanin" panose="00000400000000000000" pitchFamily="2" charset="-78"/>
              </a:rPr>
              <a:t> </a:t>
            </a:r>
            <a:r>
              <a:rPr lang="en-US" altLang="en-US" sz="3800" dirty="0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en-US" sz="4000" dirty="0" smtClean="0">
                <a:cs typeface="B Nazanin" panose="00000400000000000000" pitchFamily="2" charset="-78"/>
              </a:rPr>
              <a:t> </a:t>
            </a:r>
            <a:r>
              <a:rPr lang="fa-IR" altLang="en-US" sz="4000" dirty="0" smtClean="0">
                <a:cs typeface="B Nazanin" panose="00000400000000000000" pitchFamily="2" charset="-78"/>
              </a:rPr>
              <a:t> با اندازه 33 جهت زیرنویس شکل ها و بالانویس جداول استفاده کنید.</a:t>
            </a:r>
            <a:endParaRPr lang="fa-IR" altLang="en-US" sz="4000" dirty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نکته</a:t>
            </a:r>
            <a:r>
              <a:rPr lang="fa-IR" altLang="en-US" sz="4000" dirty="0">
                <a:cs typeface="B Nazanin" panose="00000400000000000000" pitchFamily="2" charset="-78"/>
              </a:rPr>
              <a:t>:  لوگوی </a:t>
            </a:r>
            <a:r>
              <a:rPr lang="fa-IR" altLang="en-US" sz="4000" dirty="0" smtClean="0">
                <a:cs typeface="B Nazanin" panose="00000400000000000000" pitchFamily="2" charset="-78"/>
              </a:rPr>
              <a:t>شرکت (کارفرما</a:t>
            </a:r>
            <a:r>
              <a:rPr lang="fa-IR" altLang="en-US" sz="4000" dirty="0">
                <a:cs typeface="B Nazanin" panose="00000400000000000000" pitchFamily="2" charset="-78"/>
              </a:rPr>
              <a:t>) باید نقطه مقابل لوگوی دانشگاه خلیج فارس با اندازه </a:t>
            </a:r>
            <a:r>
              <a:rPr lang="fa-IR" altLang="en-US" sz="4000" dirty="0" smtClean="0">
                <a:cs typeface="B Nazanin" panose="00000400000000000000" pitchFamily="2" charset="-78"/>
              </a:rPr>
              <a:t>و فرمت یکسان </a:t>
            </a:r>
            <a:r>
              <a:rPr lang="fa-IR" altLang="en-US" sz="4000" dirty="0">
                <a:cs typeface="B Nazanin" panose="00000400000000000000" pitchFamily="2" charset="-78"/>
              </a:rPr>
              <a:t>تعبیه شود</a:t>
            </a:r>
            <a:r>
              <a:rPr lang="fa-IR" altLang="en-US" sz="4000" dirty="0" smtClean="0">
                <a:cs typeface="B Nazanin" panose="00000400000000000000" pitchFamily="2" charset="-78"/>
              </a:rPr>
              <a:t>.</a:t>
            </a:r>
            <a:endParaRPr lang="en-US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حتما از آدرس ایمیل دانشگاهی در محل مربوطه استفاده گردد.</a:t>
            </a:r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>
                <a:cs typeface="B Nazanin" panose="00000400000000000000" pitchFamily="2" charset="-78"/>
              </a:rPr>
              <a:t> </a:t>
            </a:r>
            <a:r>
              <a:rPr lang="fa-IR" altLang="en-US" sz="4000" dirty="0" smtClean="0">
                <a:cs typeface="B Nazanin" panose="00000400000000000000" pitchFamily="2" charset="-78"/>
              </a:rPr>
              <a:t>در برخی از پوسترها به دلیل ماهیت پروژه ممکن است به سه ستون نیاز باشد. فاصله بین ستون ها و حاشیه اطراف متن  از لبه های پوستر 2 سانتی متر طراحی گردد.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در صورتی که تیترها دارای سطح بندی باشد، سطوح داخلی به اندازه 1 سانتی متر عقب تر از سطوح بیرونی تر باشند.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حتما از برنامه پاورپوینت نسخة 2010 یا 2013 استفاده گردد. همچنین تاکید گردد که خروجی با پسوند </a:t>
            </a:r>
            <a:r>
              <a:rPr lang="en-US" altLang="en-US" sz="3800" dirty="0" err="1" smtClean="0">
                <a:latin typeface="Times New Roman" pitchFamily="18" charset="0"/>
                <a:cs typeface="Times New Roman" pitchFamily="18" charset="0"/>
              </a:rPr>
              <a:t>pptx</a:t>
            </a:r>
            <a:r>
              <a:rPr lang="fa-IR" altLang="en-US" sz="4000" dirty="0" smtClean="0">
                <a:cs typeface="B Nazanin" panose="00000400000000000000" pitchFamily="2" charset="-78"/>
              </a:rPr>
              <a:t> باشد. این امر به دلیل نوع ساختار فایل، قابلیت‌ها و حجم فایل نهایی است.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altLang="en-US" sz="4000" dirty="0" smtClean="0">
                <a:cs typeface="B Nazanin" panose="00000400000000000000" pitchFamily="2" charset="-78"/>
              </a:rPr>
              <a:t>علاوه بر بنر چاپ شده، فایل پاورپوینت و فایل </a:t>
            </a:r>
            <a:r>
              <a:rPr lang="en-US" altLang="en-US" sz="38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fa-IR" altLang="en-US" sz="4000" dirty="0" smtClean="0">
                <a:cs typeface="B Nazanin" panose="00000400000000000000" pitchFamily="2" charset="-78"/>
              </a:rPr>
              <a:t> نیز خروجی گرفته شده و ارسال گردد (جهت تطابق).</a:t>
            </a:r>
          </a:p>
          <a:p>
            <a:pPr algn="just" rtl="1" eaLnBrk="1" hangingPunct="1">
              <a:buFont typeface="Wingdings" pitchFamily="2" charset="2"/>
              <a:buChar char="ü"/>
            </a:pPr>
            <a:endParaRPr lang="fa-IR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endParaRPr lang="fa-IR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en-US" sz="4000" dirty="0">
              <a:solidFill>
                <a:srgbClr val="008000"/>
              </a:solidFill>
              <a:cs typeface="B Titr" panose="00000700000000000000" pitchFamily="2" charset="-78"/>
            </a:endParaRPr>
          </a:p>
          <a:p>
            <a:pPr algn="just" rtl="1" eaLnBrk="1" hangingPunct="1"/>
            <a:endParaRPr lang="en-US" altLang="en-US" sz="4000" dirty="0">
              <a:solidFill>
                <a:srgbClr val="008000"/>
              </a:solidFill>
              <a:cs typeface="B Titr" panose="00000700000000000000" pitchFamily="2" charset="-78"/>
            </a:endParaRPr>
          </a:p>
          <a:p>
            <a:pPr algn="just" rtl="1" eaLnBrk="1" hangingPunct="1"/>
            <a:endParaRPr lang="fa-IR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4000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101" name="TextBox 23"/>
          <p:cNvSpPr txBox="1">
            <a:spLocks noChangeArrowheads="1"/>
          </p:cNvSpPr>
          <p:nvPr/>
        </p:nvSpPr>
        <p:spPr bwMode="auto">
          <a:xfrm>
            <a:off x="974725" y="8553450"/>
            <a:ext cx="11160125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en-US" sz="40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سرتیتر ستون دوم 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(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بی تیتر</a:t>
            </a:r>
            <a:r>
              <a:rPr lang="fa-IR" alt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40</a:t>
            </a:r>
            <a:r>
              <a:rPr lang="fa-IR" altLang="en-US" sz="40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)</a:t>
            </a:r>
            <a:endParaRPr lang="fa-IR" altLang="en-US" sz="40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just" rtl="1" eaLnBrk="1" hangingPunct="1"/>
            <a:endParaRPr lang="fa-IR" altLang="en-US" sz="4000" dirty="0" smtClean="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4000" dirty="0" smtClean="0">
                <a:cs typeface="B Nazanin" panose="00000400000000000000" pitchFamily="2" charset="-78"/>
              </a:rPr>
              <a:t>متن ......</a:t>
            </a:r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en-US" sz="4000" dirty="0">
                <a:cs typeface="B Nazanin" panose="00000400000000000000" pitchFamily="2" charset="-78"/>
              </a:rPr>
              <a:t> </a:t>
            </a:r>
          </a:p>
          <a:p>
            <a:pPr algn="just" rtl="1" eaLnBrk="1" hangingPunct="1"/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en-US" sz="4000" dirty="0">
              <a:solidFill>
                <a:srgbClr val="008000"/>
              </a:solidFill>
              <a:cs typeface="B Titr" panose="00000700000000000000" pitchFamily="2" charset="-78"/>
            </a:endParaRPr>
          </a:p>
          <a:p>
            <a:pPr algn="just" rtl="1" eaLnBrk="1" hangingPunct="1"/>
            <a:endParaRPr lang="en-US" altLang="en-US" sz="4000" dirty="0">
              <a:solidFill>
                <a:srgbClr val="008000"/>
              </a:solidFill>
              <a:cs typeface="B Titr" panose="00000700000000000000" pitchFamily="2" charset="-78"/>
            </a:endParaRPr>
          </a:p>
          <a:p>
            <a:pPr algn="just" rtl="1" eaLnBrk="1" hangingPunct="1"/>
            <a:endParaRPr lang="fa-IR" altLang="en-US" sz="4000" dirty="0"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4000" dirty="0">
              <a:solidFill>
                <a:srgbClr val="008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7283" y="5330228"/>
            <a:ext cx="77853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 Address: Times New Roman, size 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424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B Titr</vt:lpstr>
      <vt:lpstr>B Nazanin</vt:lpstr>
      <vt:lpstr>Times New Roman</vt:lpstr>
      <vt:lpstr>Wingdings</vt:lpstr>
      <vt:lpstr>IranNastaliq</vt:lpstr>
      <vt:lpstr>Office Theme</vt:lpstr>
      <vt:lpstr>Slide 1</vt:lpstr>
    </vt:vector>
  </TitlesOfParts>
  <Company>dara.joukar@gmail.com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Joukar</dc:creator>
  <cp:lastModifiedBy>SRB</cp:lastModifiedBy>
  <cp:revision>29</cp:revision>
  <dcterms:created xsi:type="dcterms:W3CDTF">2015-09-11T07:34:30Z</dcterms:created>
  <dcterms:modified xsi:type="dcterms:W3CDTF">2015-09-15T04:22:12Z</dcterms:modified>
</cp:coreProperties>
</file>